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7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E1CE4-6B6F-4DF6-9362-A42A9675E4E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02BD631-2979-4057-9C6D-22BA2BDD5460}">
      <dgm:prSet custT="1"/>
      <dgm:spPr/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Gathering more data for further optimization.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A571B5-0E8F-4B08-AE3E-F633E3BBCA6A}" type="parTrans" cxnId="{44A7E341-7C56-43A6-973C-4B1137C1CF5B}">
      <dgm:prSet/>
      <dgm:spPr/>
      <dgm:t>
        <a:bodyPr/>
        <a:lstStyle/>
        <a:p>
          <a:endParaRPr lang="en-US"/>
        </a:p>
      </dgm:t>
    </dgm:pt>
    <dgm:pt modelId="{E673D658-1938-4DFA-AD09-2EDECE9A0E5D}" type="sibTrans" cxnId="{44A7E341-7C56-43A6-973C-4B1137C1CF5B}">
      <dgm:prSet/>
      <dgm:spPr/>
      <dgm:t>
        <a:bodyPr/>
        <a:lstStyle/>
        <a:p>
          <a:endParaRPr lang="en-US"/>
        </a:p>
      </dgm:t>
    </dgm:pt>
    <dgm:pt modelId="{52FC9B92-9AEE-41F5-A218-1EC7A1430BCF}">
      <dgm:prSet custT="1"/>
      <dgm:spPr/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Taking outliers in consideration may lead to better accuracy results.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6C57FE-9644-47A3-9552-D744100DF28F}" type="parTrans" cxnId="{9D155CCD-2C0B-45BC-BC44-B7E57CBC71EA}">
      <dgm:prSet/>
      <dgm:spPr/>
      <dgm:t>
        <a:bodyPr/>
        <a:lstStyle/>
        <a:p>
          <a:endParaRPr lang="en-US"/>
        </a:p>
      </dgm:t>
    </dgm:pt>
    <dgm:pt modelId="{69409D70-DF59-4B1C-B9B2-51568EB8C028}" type="sibTrans" cxnId="{9D155CCD-2C0B-45BC-BC44-B7E57CBC71EA}">
      <dgm:prSet/>
      <dgm:spPr/>
      <dgm:t>
        <a:bodyPr/>
        <a:lstStyle/>
        <a:p>
          <a:endParaRPr lang="en-US"/>
        </a:p>
      </dgm:t>
    </dgm:pt>
    <dgm:pt modelId="{C6603517-E7F3-4A2E-AB9E-85C513A01D50}">
      <dgm:prSet custT="1"/>
      <dgm:spPr/>
      <dgm:t>
        <a:bodyPr/>
        <a:lstStyle/>
        <a:p>
          <a:r>
            <a:rPr lang="en-GB" sz="1600" dirty="0">
              <a:latin typeface="Arial" panose="020B0604020202020204" pitchFamily="34" charset="0"/>
              <a:cs typeface="Arial" panose="020B0604020202020204" pitchFamily="34" charset="0"/>
            </a:rPr>
            <a:t>Using unsupervised techniques to add features to the dataset that may improve the accuracy results.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336D27-B108-403F-9E11-B293ECD0A32C}" type="parTrans" cxnId="{02072692-8BB9-4548-AD7E-0138E69E88F2}">
      <dgm:prSet/>
      <dgm:spPr/>
      <dgm:t>
        <a:bodyPr/>
        <a:lstStyle/>
        <a:p>
          <a:endParaRPr lang="en-US"/>
        </a:p>
      </dgm:t>
    </dgm:pt>
    <dgm:pt modelId="{62F4F195-BB4C-4B78-B46C-C420A84686A3}" type="sibTrans" cxnId="{02072692-8BB9-4548-AD7E-0138E69E88F2}">
      <dgm:prSet/>
      <dgm:spPr/>
      <dgm:t>
        <a:bodyPr/>
        <a:lstStyle/>
        <a:p>
          <a:endParaRPr lang="en-US"/>
        </a:p>
      </dgm:t>
    </dgm:pt>
    <dgm:pt modelId="{A41AE011-E284-4C08-9C5A-B648C2993BB4}" type="pres">
      <dgm:prSet presAssocID="{83CE1CE4-6B6F-4DF6-9362-A42A9675E4EB}" presName="root" presStyleCnt="0">
        <dgm:presLayoutVars>
          <dgm:dir/>
          <dgm:resizeHandles val="exact"/>
        </dgm:presLayoutVars>
      </dgm:prSet>
      <dgm:spPr/>
    </dgm:pt>
    <dgm:pt modelId="{2BB8B51D-8B13-40A9-915F-C0DA2144C8E8}" type="pres">
      <dgm:prSet presAssocID="{83CE1CE4-6B6F-4DF6-9362-A42A9675E4EB}" presName="container" presStyleCnt="0">
        <dgm:presLayoutVars>
          <dgm:dir/>
          <dgm:resizeHandles val="exact"/>
        </dgm:presLayoutVars>
      </dgm:prSet>
      <dgm:spPr/>
    </dgm:pt>
    <dgm:pt modelId="{E3ACEA5A-36E3-4004-B871-43BB8EA59C8D}" type="pres">
      <dgm:prSet presAssocID="{102BD631-2979-4057-9C6D-22BA2BDD5460}" presName="compNode" presStyleCnt="0"/>
      <dgm:spPr/>
    </dgm:pt>
    <dgm:pt modelId="{B1C7AEFC-EEB8-4360-B404-2D845C61F553}" type="pres">
      <dgm:prSet presAssocID="{102BD631-2979-4057-9C6D-22BA2BDD5460}" presName="iconBgRect" presStyleLbl="bgShp" presStyleIdx="0" presStyleCnt="3"/>
      <dgm:spPr/>
    </dgm:pt>
    <dgm:pt modelId="{25582CE8-E20B-4D94-A4FC-A7D20BBB3265}" type="pres">
      <dgm:prSet presAssocID="{102BD631-2979-4057-9C6D-22BA2BDD54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73895603-803D-46B8-A834-3624BEDF9270}" type="pres">
      <dgm:prSet presAssocID="{102BD631-2979-4057-9C6D-22BA2BDD5460}" presName="spaceRect" presStyleCnt="0"/>
      <dgm:spPr/>
    </dgm:pt>
    <dgm:pt modelId="{724A9B2A-4C40-4C86-A25B-660F9703A26E}" type="pres">
      <dgm:prSet presAssocID="{102BD631-2979-4057-9C6D-22BA2BDD5460}" presName="textRect" presStyleLbl="revTx" presStyleIdx="0" presStyleCnt="3">
        <dgm:presLayoutVars>
          <dgm:chMax val="1"/>
          <dgm:chPref val="1"/>
        </dgm:presLayoutVars>
      </dgm:prSet>
      <dgm:spPr/>
    </dgm:pt>
    <dgm:pt modelId="{222166C4-5DB2-40CF-8A8A-9868D025DD0B}" type="pres">
      <dgm:prSet presAssocID="{E673D658-1938-4DFA-AD09-2EDECE9A0E5D}" presName="sibTrans" presStyleLbl="sibTrans2D1" presStyleIdx="0" presStyleCnt="0"/>
      <dgm:spPr/>
    </dgm:pt>
    <dgm:pt modelId="{3FD95133-092C-4FE3-93D0-32AE424C82FF}" type="pres">
      <dgm:prSet presAssocID="{52FC9B92-9AEE-41F5-A218-1EC7A1430BCF}" presName="compNode" presStyleCnt="0"/>
      <dgm:spPr/>
    </dgm:pt>
    <dgm:pt modelId="{6F972B1B-286E-4C08-88EA-D3118D0D85C5}" type="pres">
      <dgm:prSet presAssocID="{52FC9B92-9AEE-41F5-A218-1EC7A1430BCF}" presName="iconBgRect" presStyleLbl="bgShp" presStyleIdx="1" presStyleCnt="3"/>
      <dgm:spPr/>
    </dgm:pt>
    <dgm:pt modelId="{2FBD642C-4114-417D-B4B9-954A2A91AE83}" type="pres">
      <dgm:prSet presAssocID="{52FC9B92-9AEE-41F5-A218-1EC7A1430B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348E599-A4F0-42A8-90CB-4B75A67C7253}" type="pres">
      <dgm:prSet presAssocID="{52FC9B92-9AEE-41F5-A218-1EC7A1430BCF}" presName="spaceRect" presStyleCnt="0"/>
      <dgm:spPr/>
    </dgm:pt>
    <dgm:pt modelId="{30925679-C17E-43F8-9D57-8DDE3C3378A0}" type="pres">
      <dgm:prSet presAssocID="{52FC9B92-9AEE-41F5-A218-1EC7A1430BCF}" presName="textRect" presStyleLbl="revTx" presStyleIdx="1" presStyleCnt="3">
        <dgm:presLayoutVars>
          <dgm:chMax val="1"/>
          <dgm:chPref val="1"/>
        </dgm:presLayoutVars>
      </dgm:prSet>
      <dgm:spPr/>
    </dgm:pt>
    <dgm:pt modelId="{952482C9-385A-4ED4-8927-BCF3BA7D882C}" type="pres">
      <dgm:prSet presAssocID="{69409D70-DF59-4B1C-B9B2-51568EB8C028}" presName="sibTrans" presStyleLbl="sibTrans2D1" presStyleIdx="0" presStyleCnt="0"/>
      <dgm:spPr/>
    </dgm:pt>
    <dgm:pt modelId="{0A8EB70A-DEA9-4AF2-87D3-7F9DED8C669F}" type="pres">
      <dgm:prSet presAssocID="{C6603517-E7F3-4A2E-AB9E-85C513A01D50}" presName="compNode" presStyleCnt="0"/>
      <dgm:spPr/>
    </dgm:pt>
    <dgm:pt modelId="{847512A8-E0A9-4F3E-973B-153D466E4916}" type="pres">
      <dgm:prSet presAssocID="{C6603517-E7F3-4A2E-AB9E-85C513A01D50}" presName="iconBgRect" presStyleLbl="bgShp" presStyleIdx="2" presStyleCnt="3"/>
      <dgm:spPr/>
    </dgm:pt>
    <dgm:pt modelId="{D182D60E-1D27-49B5-839D-54629267AB97}" type="pres">
      <dgm:prSet presAssocID="{C6603517-E7F3-4A2E-AB9E-85C513A01D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09E4ECB3-ACF4-42C0-A40A-A97C370B519A}" type="pres">
      <dgm:prSet presAssocID="{C6603517-E7F3-4A2E-AB9E-85C513A01D50}" presName="spaceRect" presStyleCnt="0"/>
      <dgm:spPr/>
    </dgm:pt>
    <dgm:pt modelId="{1F9142E9-81F8-4D0B-B5D8-9CAFA7A09A8E}" type="pres">
      <dgm:prSet presAssocID="{C6603517-E7F3-4A2E-AB9E-85C513A01D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E26F83E-772A-459E-BF9F-DB6313A329E2}" type="presOf" srcId="{102BD631-2979-4057-9C6D-22BA2BDD5460}" destId="{724A9B2A-4C40-4C86-A25B-660F9703A26E}" srcOrd="0" destOrd="0" presId="urn:microsoft.com/office/officeart/2018/2/layout/IconCircleList"/>
    <dgm:cxn modelId="{44A7E341-7C56-43A6-973C-4B1137C1CF5B}" srcId="{83CE1CE4-6B6F-4DF6-9362-A42A9675E4EB}" destId="{102BD631-2979-4057-9C6D-22BA2BDD5460}" srcOrd="0" destOrd="0" parTransId="{E0A571B5-0E8F-4B08-AE3E-F633E3BBCA6A}" sibTransId="{E673D658-1938-4DFA-AD09-2EDECE9A0E5D}"/>
    <dgm:cxn modelId="{1B4AD163-5FCA-400B-9522-569677878DE8}" type="presOf" srcId="{69409D70-DF59-4B1C-B9B2-51568EB8C028}" destId="{952482C9-385A-4ED4-8927-BCF3BA7D882C}" srcOrd="0" destOrd="0" presId="urn:microsoft.com/office/officeart/2018/2/layout/IconCircleList"/>
    <dgm:cxn modelId="{97B6CF69-91D9-4E97-BEBC-879504026FAB}" type="presOf" srcId="{C6603517-E7F3-4A2E-AB9E-85C513A01D50}" destId="{1F9142E9-81F8-4D0B-B5D8-9CAFA7A09A8E}" srcOrd="0" destOrd="0" presId="urn:microsoft.com/office/officeart/2018/2/layout/IconCircleList"/>
    <dgm:cxn modelId="{02072692-8BB9-4548-AD7E-0138E69E88F2}" srcId="{83CE1CE4-6B6F-4DF6-9362-A42A9675E4EB}" destId="{C6603517-E7F3-4A2E-AB9E-85C513A01D50}" srcOrd="2" destOrd="0" parTransId="{DE336D27-B108-403F-9E11-B293ECD0A32C}" sibTransId="{62F4F195-BB4C-4B78-B46C-C420A84686A3}"/>
    <dgm:cxn modelId="{2C2B13B1-7D30-4B16-9152-1038F4F29AE7}" type="presOf" srcId="{E673D658-1938-4DFA-AD09-2EDECE9A0E5D}" destId="{222166C4-5DB2-40CF-8A8A-9868D025DD0B}" srcOrd="0" destOrd="0" presId="urn:microsoft.com/office/officeart/2018/2/layout/IconCircleList"/>
    <dgm:cxn modelId="{9D155CCD-2C0B-45BC-BC44-B7E57CBC71EA}" srcId="{83CE1CE4-6B6F-4DF6-9362-A42A9675E4EB}" destId="{52FC9B92-9AEE-41F5-A218-1EC7A1430BCF}" srcOrd="1" destOrd="0" parTransId="{196C57FE-9644-47A3-9552-D744100DF28F}" sibTransId="{69409D70-DF59-4B1C-B9B2-51568EB8C028}"/>
    <dgm:cxn modelId="{E4FF36D9-9B00-4D26-8EC6-79DEC8E04CD6}" type="presOf" srcId="{52FC9B92-9AEE-41F5-A218-1EC7A1430BCF}" destId="{30925679-C17E-43F8-9D57-8DDE3C3378A0}" srcOrd="0" destOrd="0" presId="urn:microsoft.com/office/officeart/2018/2/layout/IconCircleList"/>
    <dgm:cxn modelId="{B1889AFB-59EA-417A-A288-028C5112FBD7}" type="presOf" srcId="{83CE1CE4-6B6F-4DF6-9362-A42A9675E4EB}" destId="{A41AE011-E284-4C08-9C5A-B648C2993BB4}" srcOrd="0" destOrd="0" presId="urn:microsoft.com/office/officeart/2018/2/layout/IconCircleList"/>
    <dgm:cxn modelId="{F586B17A-EEE7-4FB8-9A6D-CFB25D0A69DF}" type="presParOf" srcId="{A41AE011-E284-4C08-9C5A-B648C2993BB4}" destId="{2BB8B51D-8B13-40A9-915F-C0DA2144C8E8}" srcOrd="0" destOrd="0" presId="urn:microsoft.com/office/officeart/2018/2/layout/IconCircleList"/>
    <dgm:cxn modelId="{11F1D5F1-8341-4F5B-8561-61C1DC77BF6D}" type="presParOf" srcId="{2BB8B51D-8B13-40A9-915F-C0DA2144C8E8}" destId="{E3ACEA5A-36E3-4004-B871-43BB8EA59C8D}" srcOrd="0" destOrd="0" presId="urn:microsoft.com/office/officeart/2018/2/layout/IconCircleList"/>
    <dgm:cxn modelId="{7FA9FAA0-170F-4947-B637-A04B187E2552}" type="presParOf" srcId="{E3ACEA5A-36E3-4004-B871-43BB8EA59C8D}" destId="{B1C7AEFC-EEB8-4360-B404-2D845C61F553}" srcOrd="0" destOrd="0" presId="urn:microsoft.com/office/officeart/2018/2/layout/IconCircleList"/>
    <dgm:cxn modelId="{4DE40E3D-E5B1-4577-877F-EE2674CA2E60}" type="presParOf" srcId="{E3ACEA5A-36E3-4004-B871-43BB8EA59C8D}" destId="{25582CE8-E20B-4D94-A4FC-A7D20BBB3265}" srcOrd="1" destOrd="0" presId="urn:microsoft.com/office/officeart/2018/2/layout/IconCircleList"/>
    <dgm:cxn modelId="{7C88DE87-AF95-4ACA-9587-CCB8D1DE599A}" type="presParOf" srcId="{E3ACEA5A-36E3-4004-B871-43BB8EA59C8D}" destId="{73895603-803D-46B8-A834-3624BEDF9270}" srcOrd="2" destOrd="0" presId="urn:microsoft.com/office/officeart/2018/2/layout/IconCircleList"/>
    <dgm:cxn modelId="{BEB6BF9E-2498-4B61-9D19-18AA50B5033B}" type="presParOf" srcId="{E3ACEA5A-36E3-4004-B871-43BB8EA59C8D}" destId="{724A9B2A-4C40-4C86-A25B-660F9703A26E}" srcOrd="3" destOrd="0" presId="urn:microsoft.com/office/officeart/2018/2/layout/IconCircleList"/>
    <dgm:cxn modelId="{4B89D402-6837-4665-A6EC-1D275201C463}" type="presParOf" srcId="{2BB8B51D-8B13-40A9-915F-C0DA2144C8E8}" destId="{222166C4-5DB2-40CF-8A8A-9868D025DD0B}" srcOrd="1" destOrd="0" presId="urn:microsoft.com/office/officeart/2018/2/layout/IconCircleList"/>
    <dgm:cxn modelId="{8B51E13E-9D85-4CB5-8CB3-65BE7E5BC8C5}" type="presParOf" srcId="{2BB8B51D-8B13-40A9-915F-C0DA2144C8E8}" destId="{3FD95133-092C-4FE3-93D0-32AE424C82FF}" srcOrd="2" destOrd="0" presId="urn:microsoft.com/office/officeart/2018/2/layout/IconCircleList"/>
    <dgm:cxn modelId="{7DAD38B0-F5DD-468C-8FA0-5A6A4B7D5E1B}" type="presParOf" srcId="{3FD95133-092C-4FE3-93D0-32AE424C82FF}" destId="{6F972B1B-286E-4C08-88EA-D3118D0D85C5}" srcOrd="0" destOrd="0" presId="urn:microsoft.com/office/officeart/2018/2/layout/IconCircleList"/>
    <dgm:cxn modelId="{D3E4ABB9-1606-4DBD-AB40-6FC6B62EA69E}" type="presParOf" srcId="{3FD95133-092C-4FE3-93D0-32AE424C82FF}" destId="{2FBD642C-4114-417D-B4B9-954A2A91AE83}" srcOrd="1" destOrd="0" presId="urn:microsoft.com/office/officeart/2018/2/layout/IconCircleList"/>
    <dgm:cxn modelId="{A400A5F8-E3FF-4691-BDF1-F61124F636BD}" type="presParOf" srcId="{3FD95133-092C-4FE3-93D0-32AE424C82FF}" destId="{E348E599-A4F0-42A8-90CB-4B75A67C7253}" srcOrd="2" destOrd="0" presId="urn:microsoft.com/office/officeart/2018/2/layout/IconCircleList"/>
    <dgm:cxn modelId="{896DB894-25B5-47E0-8654-BBF7E036DE99}" type="presParOf" srcId="{3FD95133-092C-4FE3-93D0-32AE424C82FF}" destId="{30925679-C17E-43F8-9D57-8DDE3C3378A0}" srcOrd="3" destOrd="0" presId="urn:microsoft.com/office/officeart/2018/2/layout/IconCircleList"/>
    <dgm:cxn modelId="{9244568D-2095-4171-8816-D55E5CCA0760}" type="presParOf" srcId="{2BB8B51D-8B13-40A9-915F-C0DA2144C8E8}" destId="{952482C9-385A-4ED4-8927-BCF3BA7D882C}" srcOrd="3" destOrd="0" presId="urn:microsoft.com/office/officeart/2018/2/layout/IconCircleList"/>
    <dgm:cxn modelId="{2D2DD94F-CFC2-4661-A73A-FBB9A3DDBE8F}" type="presParOf" srcId="{2BB8B51D-8B13-40A9-915F-C0DA2144C8E8}" destId="{0A8EB70A-DEA9-4AF2-87D3-7F9DED8C669F}" srcOrd="4" destOrd="0" presId="urn:microsoft.com/office/officeart/2018/2/layout/IconCircleList"/>
    <dgm:cxn modelId="{2E86743B-DE37-4C07-AE0C-A008075404E1}" type="presParOf" srcId="{0A8EB70A-DEA9-4AF2-87D3-7F9DED8C669F}" destId="{847512A8-E0A9-4F3E-973B-153D466E4916}" srcOrd="0" destOrd="0" presId="urn:microsoft.com/office/officeart/2018/2/layout/IconCircleList"/>
    <dgm:cxn modelId="{865AE331-4526-4ED4-A79D-E1242FC3D8CC}" type="presParOf" srcId="{0A8EB70A-DEA9-4AF2-87D3-7F9DED8C669F}" destId="{D182D60E-1D27-49B5-839D-54629267AB97}" srcOrd="1" destOrd="0" presId="urn:microsoft.com/office/officeart/2018/2/layout/IconCircleList"/>
    <dgm:cxn modelId="{1DFE6F4A-AC21-44BD-A959-0157381FCCC9}" type="presParOf" srcId="{0A8EB70A-DEA9-4AF2-87D3-7F9DED8C669F}" destId="{09E4ECB3-ACF4-42C0-A40A-A97C370B519A}" srcOrd="2" destOrd="0" presId="urn:microsoft.com/office/officeart/2018/2/layout/IconCircleList"/>
    <dgm:cxn modelId="{91F2575C-DC74-48AD-A247-729554FE0612}" type="presParOf" srcId="{0A8EB70A-DEA9-4AF2-87D3-7F9DED8C669F}" destId="{1F9142E9-81F8-4D0B-B5D8-9CAFA7A09A8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7AEFC-EEB8-4360-B404-2D845C61F553}">
      <dsp:nvSpPr>
        <dsp:cNvPr id="0" name=""/>
        <dsp:cNvSpPr/>
      </dsp:nvSpPr>
      <dsp:spPr>
        <a:xfrm>
          <a:off x="82613" y="1727648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82CE8-E20B-4D94-A4FC-A7D20BBB3265}">
      <dsp:nvSpPr>
        <dsp:cNvPr id="0" name=""/>
        <dsp:cNvSpPr/>
      </dsp:nvSpPr>
      <dsp:spPr>
        <a:xfrm>
          <a:off x="271034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A9B2A-4C40-4C86-A25B-660F9703A26E}">
      <dsp:nvSpPr>
        <dsp:cNvPr id="0" name=""/>
        <dsp:cNvSpPr/>
      </dsp:nvSpPr>
      <dsp:spPr>
        <a:xfrm>
          <a:off x="1172126" y="172764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Gathering more data for further optimization.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72126" y="1727648"/>
        <a:ext cx="2114937" cy="897246"/>
      </dsp:txXfrm>
    </dsp:sp>
    <dsp:sp modelId="{6F972B1B-286E-4C08-88EA-D3118D0D85C5}">
      <dsp:nvSpPr>
        <dsp:cNvPr id="0" name=""/>
        <dsp:cNvSpPr/>
      </dsp:nvSpPr>
      <dsp:spPr>
        <a:xfrm>
          <a:off x="3655575" y="1727648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D642C-4114-417D-B4B9-954A2A91AE83}">
      <dsp:nvSpPr>
        <dsp:cNvPr id="0" name=""/>
        <dsp:cNvSpPr/>
      </dsp:nvSpPr>
      <dsp:spPr>
        <a:xfrm>
          <a:off x="3843996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25679-C17E-43F8-9D57-8DDE3C3378A0}">
      <dsp:nvSpPr>
        <dsp:cNvPr id="0" name=""/>
        <dsp:cNvSpPr/>
      </dsp:nvSpPr>
      <dsp:spPr>
        <a:xfrm>
          <a:off x="4745088" y="172764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Taking outliers in consideration may lead to better accuracy results.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45088" y="1727648"/>
        <a:ext cx="2114937" cy="897246"/>
      </dsp:txXfrm>
    </dsp:sp>
    <dsp:sp modelId="{847512A8-E0A9-4F3E-973B-153D466E4916}">
      <dsp:nvSpPr>
        <dsp:cNvPr id="0" name=""/>
        <dsp:cNvSpPr/>
      </dsp:nvSpPr>
      <dsp:spPr>
        <a:xfrm>
          <a:off x="7228536" y="1727648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2D60E-1D27-49B5-839D-54629267AB97}">
      <dsp:nvSpPr>
        <dsp:cNvPr id="0" name=""/>
        <dsp:cNvSpPr/>
      </dsp:nvSpPr>
      <dsp:spPr>
        <a:xfrm>
          <a:off x="7416958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142E9-81F8-4D0B-B5D8-9CAFA7A09A8E}">
      <dsp:nvSpPr>
        <dsp:cNvPr id="0" name=""/>
        <dsp:cNvSpPr/>
      </dsp:nvSpPr>
      <dsp:spPr>
        <a:xfrm>
          <a:off x="8318049" y="172764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Arial" panose="020B0604020202020204" pitchFamily="34" charset="0"/>
              <a:cs typeface="Arial" panose="020B0604020202020204" pitchFamily="34" charset="0"/>
            </a:rPr>
            <a:t>Using unsupervised techniques to add features to the dataset that may improve the accuracy results.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18049" y="1727648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50040-AD47-4782-8B50-F5D9C0687D6C}" type="datetimeFigureOut">
              <a:rPr lang="en-GB" smtClean="0"/>
              <a:t>09/02/2022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46592-4A0C-4A6F-AB06-DD3DC7F3EA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79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46592-4A0C-4A6F-AB06-DD3DC7F3EA7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884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46592-4A0C-4A6F-AB06-DD3DC7F3EA7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5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46592-4A0C-4A6F-AB06-DD3DC7F3EA7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976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46592-4A0C-4A6F-AB06-DD3DC7F3EA7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76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46592-4A0C-4A6F-AB06-DD3DC7F3EA7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68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EA0E-32A5-45C1-8CA4-70480E50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B772A-2E01-4ADB-9EB3-D6C816D37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89F9D-199A-4511-961E-8B3AB9BB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1571C-5D01-4B4F-BB47-390C41145032}" type="datetime1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78042-08CE-4882-9C0E-BD9F5E1F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D035C-C705-450C-8261-8BC5D7C1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14B2-1FD7-42EF-BB69-6535137F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56C28-0AD1-4381-9254-F62E1EBCF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36E2D-B688-474B-B76D-D1FDCBFC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57FB-CC9E-4E52-A791-19E927ED71D9}" type="datetime1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1E26F-C065-4875-A2CB-64102F3A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26CCA-78CA-4F98-A68B-40F4A4F8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07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3C9164-0C41-4E7B-A4D8-C57250C1B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824EE-6CF3-4E10-88D5-72FE5B209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A18B7-6158-43CC-BF27-162550D6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DD0FD-FE61-418E-A216-FBBD14F4B0E9}" type="datetime1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FF0F3-F70D-4E5A-A135-76C964ED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C9ED9-4943-4B79-AF13-09A4F056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245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4510B640-2AE7-4ED6-A0B3-D0226962820A}" type="datetime1">
              <a:rPr lang="en-GB" smtClean="0"/>
              <a:t>09/02/2022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66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3BC39-08E8-459A-A19F-616B3244E5C9}" type="datetime1">
              <a:rPr lang="en-GB" smtClean="0"/>
              <a:t>09/02/2022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0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CCD-A0CF-49EB-BC44-96234E7CF691}" type="datetime1">
              <a:rPr lang="en-GB" smtClean="0"/>
              <a:t>09/02/2022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5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2211-2CA0-443B-A2C7-799F0B6C85D4}" type="datetime1">
              <a:rPr lang="en-GB" smtClean="0"/>
              <a:t>09/02/2022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86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9AD-7D53-4460-BC0F-D7DFAA731215}" type="datetime1">
              <a:rPr lang="en-GB" smtClean="0"/>
              <a:t>09/02/2022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00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B7C3-5D5E-46ED-BC57-3CDE78E7C271}" type="datetime1">
              <a:rPr lang="en-GB" smtClean="0"/>
              <a:t>09/02/2022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75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9561-534D-42A7-9E04-B523197EAD4E}" type="datetime1">
              <a:rPr lang="en-GB" smtClean="0"/>
              <a:t>09/02/2022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6FF7C-2A14-4EAD-BF7A-48A54FB5BC0A}" type="datetime1">
              <a:rPr lang="en-GB" smtClean="0"/>
              <a:t>09/02/2022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0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69FB-D011-4BD5-A502-46468DB3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94161-132A-4ED0-8C60-539DD053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7DE52-5D08-4277-A9E9-B3E831F5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E8236-3521-4E07-9013-12409D7268B2}" type="datetime1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8467A-D451-4D8F-BC3A-1FB02EA4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358E4-FAF3-4E90-B690-F726EB3F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854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12BE-1B7B-42AD-B4BE-D4D3A50D52F5}" type="datetime1">
              <a:rPr lang="en-GB" smtClean="0"/>
              <a:t>09/02/2022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85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4867-42B5-4F12-8E01-606883D6F461}" type="datetime1">
              <a:rPr lang="en-GB" smtClean="0"/>
              <a:t>09/02/2022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83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5880-B4BD-43B6-A38C-20AE4D401B77}" type="datetime1">
              <a:rPr lang="en-GB" smtClean="0"/>
              <a:t>09/02/2022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5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E255-528B-48BD-A0FD-9E79D8DD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65213-38F6-48FA-958B-81FB0855E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09B1B-BABE-42D3-B5B4-7D0FCC4F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58858-58FE-475D-B086-0897FA3D7B32}" type="datetime1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4FE8-040B-488F-AED5-8C012B5C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AA2BE-2310-4F7B-876C-F2A6D431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1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3328-89B0-4346-9110-87DC147A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904F4-0944-4A35-80D4-12DDB4BBC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5AAE8-505E-441C-9FBF-6A18C49DA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53711-5821-4ACA-9D4B-8D08E1C8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54D0-CEEA-4253-AF08-6EEF56F0F037}" type="datetime1">
              <a:rPr lang="en-GB" smtClean="0"/>
              <a:t>09/02/2022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BAEA8-F97A-49CB-BF7C-5FE67E1B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7FD8E-22D7-40E2-94CD-5C08A055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21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DED4-AEE9-439C-B464-61B7CF41A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C2496-7A8C-4CBD-9334-512033DB1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280A3-85C4-492A-94CC-61C0093F4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43AAF-7B7D-40C6-86CB-633EAF00F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9938F-BBB5-4D34-9F3B-4AF89F7E7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51A73-FB06-4380-ABB8-7509F3C2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F55D-4ED8-45BF-BD3B-6C50CF2D3851}" type="datetime1">
              <a:rPr lang="en-GB" smtClean="0"/>
              <a:t>09/02/2022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6DE04-4431-4884-B892-8E02120A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33E2A-7524-4C03-BE75-96B29884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5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6A87-BA51-40C5-9DC1-133F10B7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2DDE6-D895-4ECF-9560-02FDDA08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62CB-2429-4F66-8989-235AD8E2CB03}" type="datetime1">
              <a:rPr lang="en-GB" smtClean="0"/>
              <a:t>09/02/2022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03DD3-5181-4281-82C5-94463373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85087-3E52-46A1-A7B2-34CB3D53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34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7728F-741E-401F-8A76-05748741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BA78-CC5B-488F-8F21-DB9CA193E956}" type="datetime1">
              <a:rPr lang="en-GB" smtClean="0"/>
              <a:t>09/02/2022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20BAD-D907-498D-955A-DDF7007B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06A29-6D2B-460E-BF12-C645EA40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75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859C-BFE0-4312-919E-A8296978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CC928-8404-4EBD-9C4F-DF10802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4C9B9-68D0-4A5D-BEBA-45F749FFE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E8F22-DBBE-45BC-8DF3-6E36BAFC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5132-2B44-4789-8424-4CAC3B8E50C2}" type="datetime1">
              <a:rPr lang="en-GB" smtClean="0"/>
              <a:t>09/02/2022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A13F4-6A61-42B2-A5DD-190EF566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7F8F0-789B-49CE-9749-2097B108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13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ABA8-4C3F-4B94-926D-AFAD9256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39D46-77FB-412A-BFA3-51C15EE9A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96B53-1EB1-4F7E-AF5F-76712165D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DC19A-06BF-4BA2-BC9B-4F61954D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BB16-2E64-416B-8EBA-C9F11744CACD}" type="datetime1">
              <a:rPr lang="en-GB" smtClean="0"/>
              <a:t>09/02/2022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1C865-9AA6-470A-9A23-E7228C1A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E3CB2-F3B7-4E91-A24F-8E5315F9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89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D54BBD-4E27-45C2-AF02-4F2F8CD3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8C684-FC31-4905-8485-330AD192A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E66D7-563F-433E-8869-A658B4AE7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C281B-0F5B-4402-AF4F-4A918FE1510C}" type="datetime1">
              <a:rPr lang="en-GB" smtClean="0"/>
              <a:t>09/02/2022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CB11E-C2C6-4331-AB28-B11DB41E9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551A8-BDA9-4960-BC9F-630DBA7BB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EE75E-AEBA-405B-A227-765914AF15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1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F9453CE-374E-4CAD-9E11-9317B83CB8EF}" type="datetime1">
              <a:rPr lang="en-GB" smtClean="0"/>
              <a:t>09/02/2022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5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fedesoriano/heart-failure-prediction?fbclid=IwAR2h0br-991xvOZsxTnG82tAQSHWD1Hqwmx9AUeJuoXBxiDA8xPfpFEBXOo" TargetMode="External"/><Relationship Id="rId2" Type="http://schemas.openxmlformats.org/officeDocument/2006/relationships/hyperlink" Target="https://github.com/MaysaM-M-Mousa/Heart-Faliure-Prediction-/blob/2ecb37ddeaca2299e9f7b846b1f8aa3d65e90c92/Clemson%20Final%20Project%20Notebook%20(Heart%20Prediction).ipyn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4EE5FAC1-BACA-44EA-B14C-820EFC7D4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 b="5351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4E74F-21F4-47EC-A5D4-B1AE65173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505" y="911082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en-GB" sz="7200" dirty="0"/>
              <a:t>Clemson Creative Inquiry </a:t>
            </a:r>
            <a:r>
              <a:rPr lang="en-GB" sz="3600" dirty="0"/>
              <a:t>(Machine Learning)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21568-0EAD-477D-8033-917BA8BA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6247" y="4014529"/>
            <a:ext cx="7010018" cy="2176912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An-Najah National University</a:t>
            </a:r>
          </a:p>
          <a:p>
            <a:pPr algn="l"/>
            <a:r>
              <a:rPr lang="en-GB" dirty="0"/>
              <a:t>Maysam Mousa</a:t>
            </a:r>
          </a:p>
          <a:p>
            <a:pPr algn="l"/>
            <a:r>
              <a:rPr lang="en-GB" dirty="0"/>
              <a:t>Ashraf </a:t>
            </a:r>
            <a:r>
              <a:rPr lang="en-GB" dirty="0" err="1"/>
              <a:t>Habroman</a:t>
            </a:r>
            <a:endParaRPr lang="en-GB" dirty="0"/>
          </a:p>
          <a:p>
            <a:pPr algn="l"/>
            <a:r>
              <a:rPr lang="en-GB" dirty="0"/>
              <a:t>Haya </a:t>
            </a:r>
            <a:r>
              <a:rPr lang="en-GB" dirty="0" err="1"/>
              <a:t>Mikkawi</a:t>
            </a:r>
            <a:endParaRPr lang="en-GB" dirty="0"/>
          </a:p>
        </p:txBody>
      </p:sp>
      <p:sp>
        <p:nvSpPr>
          <p:cNvPr id="122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4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6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C0828B7F-BB56-424F-B553-47FE108645CE}"/>
              </a:ext>
            </a:extLst>
          </p:cNvPr>
          <p:cNvSpPr txBox="1">
            <a:spLocks/>
          </p:cNvSpPr>
          <p:nvPr/>
        </p:nvSpPr>
        <p:spPr>
          <a:xfrm>
            <a:off x="3040169" y="3230038"/>
            <a:ext cx="5309096" cy="542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3200" dirty="0"/>
              <a:t>Heart Failure Prediction</a:t>
            </a:r>
          </a:p>
        </p:txBody>
      </p:sp>
      <p:pic>
        <p:nvPicPr>
          <p:cNvPr id="49" name="Picture 48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F86F1541-DAFE-4108-9DAC-5A0551527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32" y="5948953"/>
            <a:ext cx="1664043" cy="419679"/>
          </a:xfrm>
          <a:prstGeom prst="rect">
            <a:avLst/>
          </a:prstGeo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74073B02-A5B2-4B63-B455-02B4CB96A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" y="5024687"/>
            <a:ext cx="1674340" cy="16743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79F30-B329-49E4-8117-B3146F9E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942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53538-79AA-46C7-B259-6626A786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EDA – target variable </a:t>
            </a:r>
            <a:endParaRPr lang="en-GB" sz="280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6D77D-1A66-4213-8003-ECC59F591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figure aside shows the categories of our target variable “Heart Disease”.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It’s obvious the balancing between the 2 classes in our target variable.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“Accuracy” will be a good metric to evaluate our models.</a:t>
            </a:r>
          </a:p>
          <a:p>
            <a:endParaRPr lang="en-GB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7B082-D241-4F52-B890-83E0BD63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28" y="841248"/>
            <a:ext cx="5453319" cy="5276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537E-BF33-46F7-BA45-D1800835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54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E3FF1-E881-4E8F-AB6D-E108A38C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Pre-processing – categorical features</a:t>
            </a:r>
            <a:endParaRPr lang="en-GB" sz="38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BEC2-A880-48E5-8997-7324A221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According to what we saw in EDA, the categorical features can be classified to binary and non-binary features.</a:t>
            </a: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For binary features, we used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LabelEncoder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” to get them binarized.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figure shows the binary categorical features after preprocessing.</a:t>
            </a: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F7D6A7-BD50-4E64-9BD8-07557BD9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07" y="640080"/>
            <a:ext cx="5000297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D17C7-70F4-476A-AAB6-C645708B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96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07CBB-050E-401A-9DBF-56126C13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Autofit/>
          </a:bodyPr>
          <a:lstStyle/>
          <a:p>
            <a:r>
              <a:rPr lang="en-US" sz="3600" dirty="0"/>
              <a:t>Pre-processing – categorical features (Cont.)</a:t>
            </a:r>
            <a:endParaRPr lang="en-GB" sz="3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3A99-2FE9-4E6D-9EF7-A6D1A63C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non-binary features we used “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get_dummies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” function which basically has the same functionality of “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OneHotEncoder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” that gets our features in form of OHE vectors.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figure alongside shows the features OHE after preprocessing.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21C15-AE31-4F6F-918E-D5D35554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818517"/>
            <a:ext cx="5458968" cy="32209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01A8-DCC7-48D6-ADBF-C6BEE690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00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57889-83FF-403F-A638-69A41F4A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Pre-processing – numerical features</a:t>
            </a:r>
            <a:endParaRPr lang="en-GB" sz="38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561B2-9F36-4623-B36B-D6F7E9D67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figure alongside represents the descriptive statistical metrics of our numerical features.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It’s clear that we have different ranges for each numerical features and different population parameters </a:t>
            </a:r>
            <a:endParaRPr lang="ar-S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Standardization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is a must.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43F4C74-D5E1-434D-8B3A-8451A657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6509"/>
            <a:ext cx="6903720" cy="39449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43CF4-CC6E-4862-B0FD-6E22E14B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307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86182-D285-4965-B0AC-3A2D4D1D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400"/>
              <a:t>Pre-processing – numerical features (Cont.)</a:t>
            </a:r>
            <a:endParaRPr lang="en-GB" sz="3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83E5-682B-4C5E-91FD-AD02BC612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2200" dirty="0"/>
              <a:t>We used “</a:t>
            </a:r>
            <a:r>
              <a:rPr lang="en-GB" sz="2200" dirty="0" err="1"/>
              <a:t>StandardScaler</a:t>
            </a:r>
            <a:r>
              <a:rPr lang="en-US" sz="2200" dirty="0"/>
              <a:t>” as a technique to scale all our features</a:t>
            </a:r>
          </a:p>
          <a:p>
            <a:r>
              <a:rPr lang="en-US" sz="2200" dirty="0"/>
              <a:t>We got the result as shown in the figure.</a:t>
            </a:r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E91CA-DF85-4B8C-A3C0-336F5E23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59507"/>
            <a:ext cx="5458968" cy="47389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8B688-3D35-43FF-BA19-6AC31A68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11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97B77-4184-4E5F-9AFC-BCC9A27E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Pre-processing (Cont.)</a:t>
            </a:r>
            <a:endParaRPr lang="en-GB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B6345-7B4F-42E7-9096-5F042E36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Now we have all our features (numerical and categorical) processed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F29541FD-3945-4136-A1F9-E190E0843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4804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9376-6F36-4EFF-9605-9EEBAE19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3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766C6-5CA4-4139-9907-0A7B495F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Pre-processing (Cont.)</a:t>
            </a:r>
            <a:endParaRPr lang="en-GB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E825-43E5-479E-8DD3-4738D07B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After preprocessing is done, we splitted the data into train and test sets with test_size=0.25 chosen randomly.</a:t>
            </a: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688 records for training.</a:t>
            </a: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230 records for testing.</a:t>
            </a:r>
          </a:p>
          <a:p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Target variable was shuffled for more certainty and better results.</a:t>
            </a:r>
          </a:p>
          <a:p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Training: 376 heart disease and 312 normal cases</a:t>
            </a:r>
          </a:p>
          <a:p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Testing: 132 heart disease and 98 normal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D39A8-93CA-4E48-9763-F1D66A25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0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46283-0964-40A4-BB24-28E70D6B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800" dirty="0"/>
              <a:t>Models and Evaluation – Logistic Regression</a:t>
            </a:r>
            <a:endParaRPr lang="en-GB" sz="3800" dirty="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EAC18-F35E-4ACC-894D-F65C240F4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we mentioned earlier, regularization may optimize our results since we sensed multicollinearity between numerical features.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tried different values of C which is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Inverse of regularization strength.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We got the following confusion matrices.</a:t>
            </a:r>
          </a:p>
        </p:txBody>
      </p:sp>
      <p:pic>
        <p:nvPicPr>
          <p:cNvPr id="8" name="Picture 7" descr="Chart, treemap chart, PowerPoint&#10;&#10;Description automatically generated">
            <a:extLst>
              <a:ext uri="{FF2B5EF4-FFF2-40B4-BE49-F238E27FC236}">
                <a16:creationId xmlns:a16="http://schemas.microsoft.com/office/drawing/2014/main" id="{48DC5039-F073-4BA4-82DB-BAF76F81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767754"/>
            <a:ext cx="5458968" cy="53224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752F3-50DF-4FA6-9BE9-6C20D951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32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43E03-7593-4256-8102-EE7768F6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 and Evaluation – Logistic Regression(Cont.)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B57A72E-43F5-46F4-AE74-B9C702AB5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5"/>
          <a:stretch/>
        </p:blipFill>
        <p:spPr>
          <a:xfrm>
            <a:off x="5553883" y="625684"/>
            <a:ext cx="6129782" cy="54553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3E7FE-6A92-41A2-AEC9-3FA763B5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288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6906B-5B38-4364-BBDC-A6C20861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 and Evaluation –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5C31-2987-4892-BAA8-E211071D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find the optimal value of K we used “elbow method” technique and we got the following figure that represents K vs. Error Rate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FBE54DB-17F0-42E5-BBFE-ACB97251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56" y="1414701"/>
            <a:ext cx="6408836" cy="38773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F2ED-0403-4D14-AC6F-B9A0A499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3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6B39D-6035-4CC1-8CF1-6A95F89FD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7" b="21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40F38-3B20-4628-AA5C-52712597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Table of Contents</a:t>
            </a:r>
            <a:endParaRPr lang="en-GB" sz="4000">
              <a:solidFill>
                <a:srgbClr val="FFFFFF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CA64769-9B83-4B2C-8CDA-FCEFB5A74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1300" dirty="0">
                <a:solidFill>
                  <a:srgbClr val="FFFFFF"/>
                </a:solidFill>
              </a:rPr>
              <a:t>Problem Statement</a:t>
            </a:r>
          </a:p>
          <a:p>
            <a:r>
              <a:rPr lang="en-GB" sz="1300" dirty="0">
                <a:solidFill>
                  <a:srgbClr val="FFFFFF"/>
                </a:solidFill>
              </a:rPr>
              <a:t>Exploratory Data Analysis (EDA)</a:t>
            </a:r>
          </a:p>
          <a:p>
            <a:pPr lvl="1"/>
            <a:r>
              <a:rPr lang="en-GB" sz="1300" dirty="0">
                <a:solidFill>
                  <a:srgbClr val="FFFFFF"/>
                </a:solidFill>
              </a:rPr>
              <a:t>Numerical features</a:t>
            </a:r>
          </a:p>
          <a:p>
            <a:pPr lvl="1"/>
            <a:r>
              <a:rPr lang="en-GB" sz="1300" dirty="0">
                <a:solidFill>
                  <a:srgbClr val="FFFFFF"/>
                </a:solidFill>
              </a:rPr>
              <a:t>Categorical features</a:t>
            </a:r>
          </a:p>
          <a:p>
            <a:pPr lvl="1"/>
            <a:r>
              <a:rPr lang="en-GB" sz="1300" dirty="0">
                <a:solidFill>
                  <a:srgbClr val="FFFFFF"/>
                </a:solidFill>
              </a:rPr>
              <a:t>Target Variable</a:t>
            </a:r>
          </a:p>
          <a:p>
            <a:r>
              <a:rPr lang="en-GB" sz="1300" dirty="0">
                <a:solidFill>
                  <a:srgbClr val="FFFFFF"/>
                </a:solidFill>
              </a:rPr>
              <a:t>Pre-processing</a:t>
            </a:r>
          </a:p>
          <a:p>
            <a:pPr lvl="1"/>
            <a:r>
              <a:rPr lang="en-GB" sz="1300" dirty="0">
                <a:solidFill>
                  <a:srgbClr val="FFFFFF"/>
                </a:solidFill>
              </a:rPr>
              <a:t>Categorical features</a:t>
            </a:r>
          </a:p>
          <a:p>
            <a:pPr lvl="1"/>
            <a:r>
              <a:rPr lang="en-GB" sz="1300" dirty="0">
                <a:solidFill>
                  <a:srgbClr val="FFFFFF"/>
                </a:solidFill>
              </a:rPr>
              <a:t>Numerical features</a:t>
            </a:r>
          </a:p>
          <a:p>
            <a:r>
              <a:rPr lang="en-GB" sz="1300" dirty="0">
                <a:solidFill>
                  <a:srgbClr val="FFFFFF"/>
                </a:solidFill>
              </a:rPr>
              <a:t>Models and Evaluation</a:t>
            </a:r>
          </a:p>
          <a:p>
            <a:pPr lvl="1"/>
            <a:r>
              <a:rPr lang="en-GB" sz="1300" dirty="0">
                <a:solidFill>
                  <a:srgbClr val="FFFFFF"/>
                </a:solidFill>
              </a:rPr>
              <a:t>Logistic Regression</a:t>
            </a:r>
          </a:p>
          <a:p>
            <a:pPr lvl="1"/>
            <a:r>
              <a:rPr lang="en-GB" sz="1300" dirty="0">
                <a:solidFill>
                  <a:srgbClr val="FFFFFF"/>
                </a:solidFill>
              </a:rPr>
              <a:t>KNN</a:t>
            </a:r>
          </a:p>
          <a:p>
            <a:pPr lvl="1"/>
            <a:r>
              <a:rPr lang="en-GB" sz="1300" dirty="0">
                <a:solidFill>
                  <a:srgbClr val="FFFFFF"/>
                </a:solidFill>
              </a:rPr>
              <a:t>SVM</a:t>
            </a:r>
          </a:p>
          <a:p>
            <a:pPr lvl="1"/>
            <a:r>
              <a:rPr lang="en-GB" sz="1300" dirty="0">
                <a:solidFill>
                  <a:srgbClr val="FFFFFF"/>
                </a:solidFill>
              </a:rPr>
              <a:t>Random Forest</a:t>
            </a:r>
          </a:p>
          <a:p>
            <a:r>
              <a:rPr lang="en-GB" sz="1300" dirty="0">
                <a:solidFill>
                  <a:srgbClr val="FFFFFF"/>
                </a:solidFill>
              </a:rPr>
              <a:t>Conclusion</a:t>
            </a:r>
          </a:p>
          <a:p>
            <a:r>
              <a:rPr lang="en-GB" sz="1300" dirty="0">
                <a:solidFill>
                  <a:srgbClr val="FFFFFF"/>
                </a:solidFill>
              </a:rPr>
              <a:t>Possible Flaws and Suggested Ideas</a:t>
            </a:r>
          </a:p>
          <a:p>
            <a:r>
              <a:rPr lang="en-GB" sz="1300" dirty="0">
                <a:solidFill>
                  <a:srgbClr val="FFFFFF"/>
                </a:solidFill>
              </a:rPr>
              <a:t>Appendices </a:t>
            </a:r>
          </a:p>
          <a:p>
            <a:r>
              <a:rPr lang="en-GB" sz="1300" dirty="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EADF4-4E7D-4D32-8C3C-C8164C8C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615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07405-65BB-4064-AE8D-397905FB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Models and Evaluation – KNN (Cont.)</a:t>
            </a:r>
            <a:endParaRPr lang="en-GB" sz="5400" dirty="0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0C05A-B9C9-4395-90BD-E83210496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We got the following confusion matrix after applying KNN algorithm with K = 25.</a:t>
            </a:r>
          </a:p>
          <a:p>
            <a:r>
              <a:rPr lang="en-US" sz="2200" dirty="0"/>
              <a:t>The accuracy was 0.88</a:t>
            </a:r>
          </a:p>
          <a:p>
            <a:endParaRPr lang="en-GB" sz="2200" dirty="0"/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7A1EAB3C-28C9-4528-8A3B-E129B30A0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8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98712-2D29-4943-9DF2-CEDDFFC6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26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C991F-3247-4838-A696-61DC9F3F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kern="1200" dirty="0">
                <a:latin typeface="+mj-lt"/>
                <a:ea typeface="+mj-ea"/>
                <a:cs typeface="+mj-cs"/>
              </a:rPr>
              <a:t>Models and Evaluation – SVM</a:t>
            </a:r>
            <a:endParaRPr lang="en-GB" sz="38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FE921-A6D2-46DF-9753-27F569466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We tried different values for the hyperparameter C to see what value gives the best result </a:t>
            </a:r>
            <a:endParaRPr lang="en-GB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28689-834C-47AB-B1C3-3D88AEB4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161" y="640080"/>
            <a:ext cx="5619989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47411-C829-43CC-A8A4-6DA6CCDD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35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086AC-F601-4C4E-A5D4-1ED22810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 and Evaluation – SVM (Cont.)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3F58B92-287A-4705-967F-16C1393A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46" y="625683"/>
            <a:ext cx="5682687" cy="54553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8C8A9-7684-4E64-96C4-7D16C304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86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67776-19F1-4F13-A243-61B4D669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kern="1200">
                <a:latin typeface="+mj-lt"/>
                <a:ea typeface="+mj-ea"/>
                <a:cs typeface="+mj-cs"/>
              </a:rPr>
              <a:t>Models and Evaluation – Random Forest</a:t>
            </a:r>
            <a:endParaRPr lang="en-GB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63A4D-BF64-4A1B-BC85-0D83D257C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For different values of estimators using random forest algorithm, we got the following confusion mercies. </a:t>
            </a:r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485D5-80F1-4826-9AA5-76A64C26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51" y="640080"/>
            <a:ext cx="5765210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238B1-9F7B-4D15-8BE4-AF40142B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37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C86D1-40DE-4117-A47E-6758A8C4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Models and Evaluation – Random Forest (Cont.)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F00AF4E7-9B60-439F-AEB4-DB913093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631" y="640080"/>
            <a:ext cx="5811945" cy="55504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CC6C4-F075-4BF8-9EE9-EBFA72E6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492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5927B-3F3A-4A2F-89B8-518B6873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/>
              <a:t>Conclusion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E4A0F-DFF2-4C0F-B9BA-3EA136C1B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GB" sz="2200" dirty="0"/>
              <a:t>Almost all different algorithms we used gave similar results.</a:t>
            </a:r>
          </a:p>
          <a:p>
            <a:r>
              <a:rPr lang="en-GB" sz="2200" dirty="0"/>
              <a:t>Logistic Regression and SVM gave close results in range of 0.85 – 0.86</a:t>
            </a:r>
          </a:p>
          <a:p>
            <a:r>
              <a:rPr lang="en-GB" sz="2200" dirty="0"/>
              <a:t> KNN and Random Forest gave close results in range of 0.87 – 0.90</a:t>
            </a:r>
          </a:p>
          <a:p>
            <a:r>
              <a:rPr lang="en-GB" sz="2200" dirty="0"/>
              <a:t>Random Forest was the best algorithm used to get the highest accuracy which is 0.90.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D416C-FD20-4B37-810B-64344373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413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6E95-F240-4B05-BC3F-450D0720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01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600"/>
              <a:t>Possible Flaws and Suggested Ideas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DBA38E64-1D2A-43D6-A4F1-1F7332195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28505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B6108E-578C-468B-95FC-9A249DDC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450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054D9-2815-4142-990C-CA6D46ED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anchor="b">
            <a:normAutofit/>
          </a:bodyPr>
          <a:lstStyle/>
          <a:p>
            <a:r>
              <a:rPr lang="en-GB" sz="5400"/>
              <a:t>Appendices  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93346-5170-4242-9C69-64801007F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r>
              <a:rPr lang="en-GB" sz="2200" dirty="0">
                <a:hlinkClick r:id="rId2"/>
              </a:rPr>
              <a:t>Notebook Repository Link</a:t>
            </a:r>
            <a:endParaRPr lang="en-GB" sz="2200" dirty="0"/>
          </a:p>
          <a:p>
            <a:r>
              <a:rPr lang="en-GB" sz="2200" dirty="0">
                <a:hlinkClick r:id="rId3"/>
              </a:rPr>
              <a:t>Heart Disease Data Link</a:t>
            </a: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209FD-DC89-47E6-A2B5-1AC20A9A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23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indoor, dining table&#10;&#10;Description automatically generated">
            <a:extLst>
              <a:ext uri="{FF2B5EF4-FFF2-40B4-BE49-F238E27FC236}">
                <a16:creationId xmlns:a16="http://schemas.microsoft.com/office/drawing/2014/main" id="{FE2F1BAF-5D16-4D49-B1FD-B96E2F6D3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9A7FB-DB10-4307-BDD3-8CA99497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20798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1A32-1E95-441F-91E2-919B635C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516561"/>
            <a:ext cx="10668000" cy="4767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Please feel free to ask whatever you want </a:t>
            </a:r>
            <a:r>
              <a:rPr lang="en-US" sz="240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31C15-029E-443C-9D86-36C4BFDE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A9C6AA0A-2043-4AD5-BF90-26EC20D126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819" b="3418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935B9C-63D2-4A14-8313-176CBCEB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4475"/>
            <a:ext cx="8381999" cy="199548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800" dirty="0"/>
              <a:t>Thanks for your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8B828-799E-4EA5-99B8-517FD30D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3569601"/>
            <a:ext cx="8382000" cy="171759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Presented by:</a:t>
            </a:r>
          </a:p>
          <a:p>
            <a:pPr marL="0" indent="0">
              <a:buNone/>
            </a:pPr>
            <a:r>
              <a:rPr lang="en-US" sz="2400" dirty="0"/>
              <a:t>Haya </a:t>
            </a:r>
            <a:r>
              <a:rPr lang="en-US" sz="2400" dirty="0" err="1"/>
              <a:t>Mikkawi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Ashraf </a:t>
            </a:r>
            <a:r>
              <a:rPr lang="en-US" sz="2400" dirty="0" err="1"/>
              <a:t>Habroman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Maysam Mousa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9C54A-97ED-4065-B369-CBAB04B4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2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87C9D-890F-4719-A0B8-8B69024C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/>
              <a:t>Problem Statement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83FA-B607-4ADD-AB89-DF786E7F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/>
            <a:r>
              <a:rPr lang="en-GB" sz="2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(CVDs) are the number 1 cause of death globally.</a:t>
            </a:r>
          </a:p>
          <a:p>
            <a:pPr fontAlgn="base"/>
            <a:r>
              <a:rPr lang="en-GB" sz="2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17.9 million lives each year are lost. </a:t>
            </a:r>
          </a:p>
          <a:p>
            <a:pPr fontAlgn="base"/>
            <a:r>
              <a:rPr lang="en-GB" sz="2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31% of all deaths worldwide. </a:t>
            </a:r>
          </a:p>
          <a:p>
            <a:pPr fontAlgn="base"/>
            <a:r>
              <a:rPr lang="en-GB" sz="2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Four out of 5CVD deaths are due to heart attacks and strokes.</a:t>
            </a:r>
          </a:p>
          <a:p>
            <a:pPr fontAlgn="base"/>
            <a:r>
              <a:rPr lang="en-GB" sz="2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One-third of these deaths occur prematurely in people under 70 years of age. </a:t>
            </a:r>
          </a:p>
          <a:p>
            <a:pPr fontAlgn="base"/>
            <a:r>
              <a:rPr lang="en-GB" sz="2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 with cardiovascular disease or who are at high cardiovascular risk need early detection and management wherein a machine learning model can be of great help.</a:t>
            </a:r>
          </a:p>
          <a:p>
            <a:endParaRPr lang="en-GB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F22E5-9971-4064-A07D-DFE9D178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31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B3E26-9357-4A02-9B1C-0D05D50B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/>
              <a:t>Exploratory Data Analysis(EDA)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80E28-C5A2-4BD0-9570-8B1D9FD9F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GB" sz="2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 failure is a common event caused by CVDs and this dataset contains 11 features that can be used to predict a possible heart disease.</a:t>
            </a:r>
          </a:p>
          <a:p>
            <a:r>
              <a:rPr lang="en-GB" sz="2200"/>
              <a:t>918 records.</a:t>
            </a:r>
          </a:p>
          <a:p>
            <a:r>
              <a:rPr lang="en-GB" sz="2200"/>
              <a:t>12 columns.</a:t>
            </a:r>
          </a:p>
          <a:p>
            <a:r>
              <a:rPr lang="en-GB" sz="2200"/>
              <a:t>11 features and 1 target [Heart Disease]</a:t>
            </a:r>
          </a:p>
          <a:p>
            <a:r>
              <a:rPr lang="en-GB" sz="2200"/>
              <a:t>5 numerical features [Age, Resting Blood Pressure, Cholesterol, Max Heart Rate, Oldpeak]</a:t>
            </a:r>
          </a:p>
          <a:p>
            <a:r>
              <a:rPr lang="en-GB" sz="2200"/>
              <a:t>6 categorical features [Sex, Chest Pain Type, Fasting Blood Sugar, Resting ECG, Exercise Angina, ST_Slope]</a:t>
            </a:r>
          </a:p>
          <a:p>
            <a:r>
              <a:rPr lang="en-GB" sz="2200"/>
              <a:t>No NULL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4E6F0-4AD3-4600-B4C5-FFFF2F23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77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D77CB-EA14-4812-9BE7-B8D91896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200" dirty="0"/>
              <a:t>EDA – numerical features</a:t>
            </a:r>
            <a:endParaRPr lang="en-GB" sz="42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AC860-5B11-44C2-BD27-5EC528BB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1800" b="0" i="0" u="none" strike="noStrike" dirty="0">
                <a:effectLst/>
                <a:latin typeface="Arial" panose="020B0604020202020204" pitchFamily="34" charset="0"/>
              </a:rPr>
              <a:t>For simplicity and ease of processing, we splitted the features in our </a:t>
            </a:r>
            <a:r>
              <a:rPr lang="en-GB" sz="1800" b="0" i="0" u="none" strike="noStrike" dirty="0" err="1">
                <a:effectLst/>
                <a:latin typeface="Arial" panose="020B0604020202020204" pitchFamily="34" charset="0"/>
              </a:rPr>
              <a:t>dataframe</a:t>
            </a:r>
            <a:r>
              <a:rPr lang="en-GB" sz="1800" b="0" i="0" u="none" strike="noStrike" dirty="0">
                <a:effectLst/>
                <a:latin typeface="Arial" panose="020B0604020202020204" pitchFamily="34" charset="0"/>
              </a:rPr>
              <a:t> into “categorical” and “numerical” features.</a:t>
            </a:r>
          </a:p>
          <a:p>
            <a:r>
              <a:rPr lang="en-GB" sz="1800" b="0" i="0" u="none" strike="noStrike" dirty="0">
                <a:effectLst/>
                <a:latin typeface="Arial" panose="020B0604020202020204" pitchFamily="34" charset="0"/>
              </a:rPr>
              <a:t>For “numerical” features we plotted the correlation for the features to check for any dependency and we got this figure.</a:t>
            </a:r>
            <a:endParaRPr lang="en-GB" sz="1800" dirty="0">
              <a:latin typeface="Arial" panose="020B0604020202020204" pitchFamily="34" charset="0"/>
            </a:endParaRP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There is some kind of dependency between:</a:t>
            </a:r>
          </a:p>
          <a:p>
            <a:pPr lvl="1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MaxHR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” &amp; “Age”</a:t>
            </a:r>
          </a:p>
          <a:p>
            <a:pPr lvl="1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“Oldpeak” &amp; “Age”</a:t>
            </a:r>
          </a:p>
          <a:p>
            <a:pPr lvl="1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RestingBP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” &amp; “Age”</a:t>
            </a:r>
          </a:p>
          <a:p>
            <a:pPr lvl="1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“Cholesterol” &amp; “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MaxHR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FE7B190-A579-4A88-843B-A9267F70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06583"/>
            <a:ext cx="5458968" cy="4844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A1127-B9D7-4E91-83F1-250B80E1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42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EBD29-635B-4C6F-B23C-0DF868D8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EDA – numerical features (Cont.)</a:t>
            </a:r>
            <a:endParaRPr lang="en-GB" sz="38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A29058-2D44-4FA7-8CF4-2412F28D1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800" dirty="0"/>
              <a:t>We used “</a:t>
            </a:r>
            <a:r>
              <a:rPr lang="en-US" sz="1800" dirty="0" err="1"/>
              <a:t>pairplot</a:t>
            </a:r>
            <a:r>
              <a:rPr lang="en-US" sz="1800" dirty="0"/>
              <a:t>” to visualize the dependency between every pair of numerical features.</a:t>
            </a:r>
          </a:p>
          <a:p>
            <a:r>
              <a:rPr lang="en-US" sz="1800" dirty="0"/>
              <a:t>The diagonal represents the distribution of each feature.</a:t>
            </a:r>
          </a:p>
          <a:p>
            <a:r>
              <a:rPr lang="en-US" sz="1800" dirty="0"/>
              <a:t>Almost all features are normally distributed.</a:t>
            </a:r>
          </a:p>
          <a:p>
            <a:r>
              <a:rPr lang="en-US" sz="1800" dirty="0"/>
              <a:t>We have kind of skewness in “Cholesterol” and “Oldpeak”.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5DB42-DCCF-46C7-B9C2-9A5C3469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09" y="640080"/>
            <a:ext cx="5563894" cy="55778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72FA7-6A0C-4012-9764-2409D507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8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CB5C7026-E7DC-4146-BB77-9FAE37299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1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684274" y="-4610867"/>
            <a:ext cx="7223503" cy="1609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E27DB5-3F42-417A-80B5-0A2BA6983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918"/>
            <a:ext cx="5819527" cy="22643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latin typeface="+mj-lt"/>
                <a:ea typeface="+mj-ea"/>
                <a:cs typeface="+mj-cs"/>
              </a:rPr>
              <a:t>EDA – categorical 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10FDC2-8038-452C-BBFC-E9F3A8B1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DEFCCE2-EF4B-41DE-A14D-4AE32CA0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26" y="2417482"/>
            <a:ext cx="10303097" cy="3657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48255-5078-46A4-B5F5-03049B68E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140" y="228917"/>
            <a:ext cx="5346491" cy="23828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latin typeface="+mn-lt"/>
                <a:ea typeface="+mn-ea"/>
                <a:cs typeface="+mn-cs"/>
              </a:rPr>
              <a:t>We visualized the categories for each categorical feature using barcharts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65985B-D548-44B4-9714-27AEC913D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EAB9-5C01-498B-8BF2-08579725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19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1491-5596-4C08-998C-DCE0C454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090"/>
            <a:ext cx="949205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– categorical features (Cont.)</a:t>
            </a:r>
          </a:p>
        </p:txBody>
      </p:sp>
      <p:pic>
        <p:nvPicPr>
          <p:cNvPr id="13" name="Content Placeholder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9869F0FA-B641-421E-AD0C-9E3ED884F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210"/>
            <a:ext cx="10515599" cy="39959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75D3A5-6F1F-4019-AD8A-78F3D224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1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3CA1-B9ED-4EFD-BFB3-64BCC8F5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– categorical features (Cont.)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74C4EEA-B4FE-4554-9EA0-AC4173496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9922"/>
            <a:ext cx="10515599" cy="40485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58EA6-8F18-4466-ABC0-CC138885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E75E-AEBA-405B-A227-765914AF152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693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1022</Words>
  <Application>Microsoft Office PowerPoint</Application>
  <PresentationFormat>Widescreen</PresentationFormat>
  <Paragraphs>152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Nova Cond</vt:lpstr>
      <vt:lpstr>Calibri</vt:lpstr>
      <vt:lpstr>Calibri Light</vt:lpstr>
      <vt:lpstr>Impact</vt:lpstr>
      <vt:lpstr>Office Theme</vt:lpstr>
      <vt:lpstr>TornVTI</vt:lpstr>
      <vt:lpstr>Clemson Creative Inquiry (Machine Learning)</vt:lpstr>
      <vt:lpstr>Table of Contents</vt:lpstr>
      <vt:lpstr>Problem Statement</vt:lpstr>
      <vt:lpstr>Exploratory Data Analysis(EDA)</vt:lpstr>
      <vt:lpstr>EDA – numerical features</vt:lpstr>
      <vt:lpstr>EDA – numerical features (Cont.)</vt:lpstr>
      <vt:lpstr>EDA – categorical features</vt:lpstr>
      <vt:lpstr>EDA – categorical features (Cont.)</vt:lpstr>
      <vt:lpstr>EDA – categorical features (Cont.)</vt:lpstr>
      <vt:lpstr>EDA – target variable </vt:lpstr>
      <vt:lpstr>Pre-processing – categorical features</vt:lpstr>
      <vt:lpstr>Pre-processing – categorical features (Cont.)</vt:lpstr>
      <vt:lpstr>Pre-processing – numerical features</vt:lpstr>
      <vt:lpstr>Pre-processing – numerical features (Cont.)</vt:lpstr>
      <vt:lpstr>Pre-processing (Cont.)</vt:lpstr>
      <vt:lpstr>Pre-processing (Cont.)</vt:lpstr>
      <vt:lpstr>Models and Evaluation – Logistic Regression</vt:lpstr>
      <vt:lpstr>Models and Evaluation – Logistic Regression(Cont.)</vt:lpstr>
      <vt:lpstr>Models and Evaluation – KNN</vt:lpstr>
      <vt:lpstr>Models and Evaluation – KNN (Cont.)</vt:lpstr>
      <vt:lpstr>Models and Evaluation – SVM</vt:lpstr>
      <vt:lpstr>Models and Evaluation – SVM (Cont.)</vt:lpstr>
      <vt:lpstr>Models and Evaluation – Random Forest</vt:lpstr>
      <vt:lpstr>Models and Evaluation – Random Forest (Cont.)</vt:lpstr>
      <vt:lpstr>Conclusion </vt:lpstr>
      <vt:lpstr>Possible Flaws and Suggested Ideas</vt:lpstr>
      <vt:lpstr>Appendices  </vt:lpstr>
      <vt:lpstr>Discussion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MaysaM M Mousa</dc:creator>
  <cp:lastModifiedBy>MaysaM M Mousa</cp:lastModifiedBy>
  <cp:revision>112</cp:revision>
  <dcterms:created xsi:type="dcterms:W3CDTF">2021-12-09T19:13:16Z</dcterms:created>
  <dcterms:modified xsi:type="dcterms:W3CDTF">2022-02-09T08:47:39Z</dcterms:modified>
</cp:coreProperties>
</file>